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0" r:id="rId2"/>
    <p:sldId id="257" r:id="rId3"/>
    <p:sldId id="259" r:id="rId4"/>
    <p:sldId id="280" r:id="rId5"/>
    <p:sldId id="273" r:id="rId6"/>
    <p:sldId id="281" r:id="rId7"/>
    <p:sldId id="261" r:id="rId8"/>
    <p:sldId id="265" r:id="rId9"/>
    <p:sldId id="283" r:id="rId10"/>
    <p:sldId id="266" r:id="rId11"/>
    <p:sldId id="267" r:id="rId12"/>
    <p:sldId id="268" r:id="rId13"/>
    <p:sldId id="262" r:id="rId14"/>
    <p:sldId id="285" r:id="rId15"/>
    <p:sldId id="264" r:id="rId16"/>
    <p:sldId id="274" r:id="rId17"/>
    <p:sldId id="276" r:id="rId18"/>
    <p:sldId id="277" r:id="rId19"/>
    <p:sldId id="278" r:id="rId20"/>
    <p:sldId id="272" r:id="rId21"/>
    <p:sldId id="284" r:id="rId22"/>
    <p:sldId id="286" r:id="rId23"/>
    <p:sldId id="25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/>
    <p:restoredTop sz="79978"/>
  </p:normalViewPr>
  <p:slideViewPr>
    <p:cSldViewPr snapToGrid="0" snapToObjects="1">
      <p:cViewPr varScale="1">
        <p:scale>
          <a:sx n="127" d="100"/>
          <a:sy n="127" d="100"/>
        </p:scale>
        <p:origin x="10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aoyangjia/Downloads/CART_cell_count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zhaoyangjia/Downloads/CART_cell_count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Patient</a:t>
            </a:r>
            <a:r>
              <a:rPr lang="en-US" baseline="0"/>
              <a:t> 1: Relapsed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Graphs!$A$4</c:f>
              <c:strCache>
                <c:ptCount val="1"/>
                <c:pt idx="0">
                  <c:v>Day_15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Graphs!$B$3:$L$3</c:f>
              <c:strCache>
                <c:ptCount val="11"/>
                <c:pt idx="0">
                  <c:v>CD4 Naive</c:v>
                </c:pt>
                <c:pt idx="1">
                  <c:v>CD4 Memory</c:v>
                </c:pt>
                <c:pt idx="2">
                  <c:v>CD8 Naive</c:v>
                </c:pt>
                <c:pt idx="3">
                  <c:v>CD8 Effector</c:v>
                </c:pt>
                <c:pt idx="4">
                  <c:v>NK</c:v>
                </c:pt>
                <c:pt idx="5">
                  <c:v>CD14 Mono</c:v>
                </c:pt>
                <c:pt idx="6">
                  <c:v>CD16 Mono</c:v>
                </c:pt>
                <c:pt idx="7">
                  <c:v>B-ALL</c:v>
                </c:pt>
                <c:pt idx="8">
                  <c:v>B-ALL CD19-</c:v>
                </c:pt>
                <c:pt idx="9">
                  <c:v>pDC</c:v>
                </c:pt>
                <c:pt idx="10">
                  <c:v>Unknown</c:v>
                </c:pt>
              </c:strCache>
            </c:strRef>
          </c:cat>
          <c:val>
            <c:numRef>
              <c:f>Graphs!$B$4:$L$4</c:f>
              <c:numCache>
                <c:formatCode>0.000</c:formatCode>
                <c:ptCount val="11"/>
                <c:pt idx="0">
                  <c:v>4.3287037037037033</c:v>
                </c:pt>
                <c:pt idx="1">
                  <c:v>5.0462962962962967</c:v>
                </c:pt>
                <c:pt idx="2">
                  <c:v>0</c:v>
                </c:pt>
                <c:pt idx="3">
                  <c:v>50.810185185185183</c:v>
                </c:pt>
                <c:pt idx="4">
                  <c:v>4.1203703703703702</c:v>
                </c:pt>
                <c:pt idx="5">
                  <c:v>22.569444444444443</c:v>
                </c:pt>
                <c:pt idx="6">
                  <c:v>4.166666666666667</c:v>
                </c:pt>
                <c:pt idx="7">
                  <c:v>5.6712962962962967</c:v>
                </c:pt>
                <c:pt idx="8">
                  <c:v>1.412037037037037</c:v>
                </c:pt>
                <c:pt idx="9">
                  <c:v>0.87962962962962965</c:v>
                </c:pt>
                <c:pt idx="10">
                  <c:v>0.99537037037037035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E2-AF40-BD44-7AFA7A9577A4}"/>
            </c:ext>
          </c:extLst>
        </c:ser>
        <c:ser>
          <c:idx val="1"/>
          <c:order val="1"/>
          <c:tx>
            <c:strRef>
              <c:f>Graphs!$A$5</c:f>
              <c:strCache>
                <c:ptCount val="1"/>
                <c:pt idx="0">
                  <c:v>Day_30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Graphs!$B$3:$L$3</c:f>
              <c:strCache>
                <c:ptCount val="11"/>
                <c:pt idx="0">
                  <c:v>CD4 Naive</c:v>
                </c:pt>
                <c:pt idx="1">
                  <c:v>CD4 Memory</c:v>
                </c:pt>
                <c:pt idx="2">
                  <c:v>CD8 Naive</c:v>
                </c:pt>
                <c:pt idx="3">
                  <c:v>CD8 Effector</c:v>
                </c:pt>
                <c:pt idx="4">
                  <c:v>NK</c:v>
                </c:pt>
                <c:pt idx="5">
                  <c:v>CD14 Mono</c:v>
                </c:pt>
                <c:pt idx="6">
                  <c:v>CD16 Mono</c:v>
                </c:pt>
                <c:pt idx="7">
                  <c:v>B-ALL</c:v>
                </c:pt>
                <c:pt idx="8">
                  <c:v>B-ALL CD19-</c:v>
                </c:pt>
                <c:pt idx="9">
                  <c:v>pDC</c:v>
                </c:pt>
                <c:pt idx="10">
                  <c:v>Unknown</c:v>
                </c:pt>
              </c:strCache>
            </c:strRef>
          </c:cat>
          <c:val>
            <c:numRef>
              <c:f>Graphs!$B$5:$L$5</c:f>
              <c:numCache>
                <c:formatCode>General</c:formatCode>
                <c:ptCount val="11"/>
                <c:pt idx="0">
                  <c:v>7.4746008708272855</c:v>
                </c:pt>
                <c:pt idx="1">
                  <c:v>6.3860667634252541</c:v>
                </c:pt>
                <c:pt idx="2">
                  <c:v>7.2568940493468792E-2</c:v>
                </c:pt>
                <c:pt idx="3">
                  <c:v>43.904208998548619</c:v>
                </c:pt>
                <c:pt idx="4">
                  <c:v>8.1519109820996611</c:v>
                </c:pt>
                <c:pt idx="5">
                  <c:v>16.110304789550071</c:v>
                </c:pt>
                <c:pt idx="6">
                  <c:v>10.595065312046444</c:v>
                </c:pt>
                <c:pt idx="7">
                  <c:v>4.3783260764392837</c:v>
                </c:pt>
                <c:pt idx="8">
                  <c:v>0.14513788098693758</c:v>
                </c:pt>
                <c:pt idx="9">
                  <c:v>1.4271891630382196</c:v>
                </c:pt>
                <c:pt idx="10">
                  <c:v>1.3546202225447508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E2-AF40-BD44-7AFA7A9577A4}"/>
            </c:ext>
          </c:extLst>
        </c:ser>
        <c:ser>
          <c:idx val="2"/>
          <c:order val="2"/>
          <c:tx>
            <c:strRef>
              <c:f>Graphs!$A$6</c:f>
              <c:strCache>
                <c:ptCount val="1"/>
                <c:pt idx="0">
                  <c:v>Day_60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Graphs!$B$3:$L$3</c:f>
              <c:strCache>
                <c:ptCount val="11"/>
                <c:pt idx="0">
                  <c:v>CD4 Naive</c:v>
                </c:pt>
                <c:pt idx="1">
                  <c:v>CD4 Memory</c:v>
                </c:pt>
                <c:pt idx="2">
                  <c:v>CD8 Naive</c:v>
                </c:pt>
                <c:pt idx="3">
                  <c:v>CD8 Effector</c:v>
                </c:pt>
                <c:pt idx="4">
                  <c:v>NK</c:v>
                </c:pt>
                <c:pt idx="5">
                  <c:v>CD14 Mono</c:v>
                </c:pt>
                <c:pt idx="6">
                  <c:v>CD16 Mono</c:v>
                </c:pt>
                <c:pt idx="7">
                  <c:v>B-ALL</c:v>
                </c:pt>
                <c:pt idx="8">
                  <c:v>B-ALL CD19-</c:v>
                </c:pt>
                <c:pt idx="9">
                  <c:v>pDC</c:v>
                </c:pt>
                <c:pt idx="10">
                  <c:v>Unknown</c:v>
                </c:pt>
              </c:strCache>
            </c:strRef>
          </c:cat>
          <c:val>
            <c:numRef>
              <c:f>Graphs!$B$6:$L$6</c:f>
              <c:numCache>
                <c:formatCode>General</c:formatCode>
                <c:ptCount val="11"/>
                <c:pt idx="0">
                  <c:v>1.986013986013986</c:v>
                </c:pt>
                <c:pt idx="1">
                  <c:v>6.4895104895104891</c:v>
                </c:pt>
                <c:pt idx="2">
                  <c:v>8.3916083916083919E-2</c:v>
                </c:pt>
                <c:pt idx="3">
                  <c:v>36.671328671328673</c:v>
                </c:pt>
                <c:pt idx="4">
                  <c:v>10.265734265734265</c:v>
                </c:pt>
                <c:pt idx="5">
                  <c:v>12.195804195804195</c:v>
                </c:pt>
                <c:pt idx="6">
                  <c:v>4.2237762237762242</c:v>
                </c:pt>
                <c:pt idx="7">
                  <c:v>1.1748251748251748</c:v>
                </c:pt>
                <c:pt idx="8">
                  <c:v>2.7972027972027972E-2</c:v>
                </c:pt>
                <c:pt idx="9">
                  <c:v>1.4825174825174825</c:v>
                </c:pt>
                <c:pt idx="10">
                  <c:v>25.3986013986014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E2-AF40-BD44-7AFA7A9577A4}"/>
            </c:ext>
          </c:extLst>
        </c:ser>
        <c:ser>
          <c:idx val="3"/>
          <c:order val="3"/>
          <c:tx>
            <c:strRef>
              <c:f>Graphs!$A$7</c:f>
              <c:strCache>
                <c:ptCount val="1"/>
                <c:pt idx="0">
                  <c:v>Day_360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Graphs!$B$3:$L$3</c:f>
              <c:strCache>
                <c:ptCount val="11"/>
                <c:pt idx="0">
                  <c:v>CD4 Naive</c:v>
                </c:pt>
                <c:pt idx="1">
                  <c:v>CD4 Memory</c:v>
                </c:pt>
                <c:pt idx="2">
                  <c:v>CD8 Naive</c:v>
                </c:pt>
                <c:pt idx="3">
                  <c:v>CD8 Effector</c:v>
                </c:pt>
                <c:pt idx="4">
                  <c:v>NK</c:v>
                </c:pt>
                <c:pt idx="5">
                  <c:v>CD14 Mono</c:v>
                </c:pt>
                <c:pt idx="6">
                  <c:v>CD16 Mono</c:v>
                </c:pt>
                <c:pt idx="7">
                  <c:v>B-ALL</c:v>
                </c:pt>
                <c:pt idx="8">
                  <c:v>B-ALL CD19-</c:v>
                </c:pt>
                <c:pt idx="9">
                  <c:v>pDC</c:v>
                </c:pt>
                <c:pt idx="10">
                  <c:v>Unknown</c:v>
                </c:pt>
              </c:strCache>
            </c:strRef>
          </c:cat>
          <c:val>
            <c:numRef>
              <c:f>Graphs!$B$7:$L$7</c:f>
              <c:numCache>
                <c:formatCode>General</c:formatCode>
                <c:ptCount val="11"/>
                <c:pt idx="0">
                  <c:v>10.960613081447157</c:v>
                </c:pt>
                <c:pt idx="1">
                  <c:v>6.7545891997861345</c:v>
                </c:pt>
                <c:pt idx="2">
                  <c:v>7.1288540367135986E-2</c:v>
                </c:pt>
                <c:pt idx="3">
                  <c:v>52.967385492782036</c:v>
                </c:pt>
                <c:pt idx="4">
                  <c:v>12.243806808055606</c:v>
                </c:pt>
                <c:pt idx="5">
                  <c:v>5.5605061486366063</c:v>
                </c:pt>
                <c:pt idx="6">
                  <c:v>1.8535020495455357</c:v>
                </c:pt>
                <c:pt idx="7">
                  <c:v>2.6733202637675992</c:v>
                </c:pt>
                <c:pt idx="8">
                  <c:v>1.7822135091783996E-2</c:v>
                </c:pt>
                <c:pt idx="9">
                  <c:v>0.87328461949741576</c:v>
                </c:pt>
                <c:pt idx="10">
                  <c:v>6.0238816610229904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3E2-AF40-BD44-7AFA7A9577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6728911"/>
        <c:axId val="1549735696"/>
      </c:barChart>
      <c:catAx>
        <c:axId val="766728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9735696"/>
        <c:crosses val="autoZero"/>
        <c:auto val="1"/>
        <c:lblAlgn val="ctr"/>
        <c:lblOffset val="100"/>
        <c:noMultiLvlLbl val="0"/>
      </c:catAx>
      <c:valAx>
        <c:axId val="1549735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  <a:r>
                  <a:rPr lang="en-US" baseline="0"/>
                  <a:t> Cells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6728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Patient 2: Remissioned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Graphs!$N$4</c:f>
              <c:strCache>
                <c:ptCount val="1"/>
                <c:pt idx="0">
                  <c:v>Day_15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Graphs!$O$3:$Y$3</c:f>
              <c:strCache>
                <c:ptCount val="11"/>
                <c:pt idx="0">
                  <c:v>CD4 Naive</c:v>
                </c:pt>
                <c:pt idx="1">
                  <c:v>CD4 Memory</c:v>
                </c:pt>
                <c:pt idx="2">
                  <c:v>CD8 Naive</c:v>
                </c:pt>
                <c:pt idx="3">
                  <c:v>CD8 Effector</c:v>
                </c:pt>
                <c:pt idx="4">
                  <c:v>NK</c:v>
                </c:pt>
                <c:pt idx="5">
                  <c:v>CD14 Mono</c:v>
                </c:pt>
                <c:pt idx="6">
                  <c:v>CD16 Mono</c:v>
                </c:pt>
                <c:pt idx="7">
                  <c:v>B-ALL</c:v>
                </c:pt>
                <c:pt idx="8">
                  <c:v>B-ALL CD19-</c:v>
                </c:pt>
                <c:pt idx="9">
                  <c:v>pDC</c:v>
                </c:pt>
                <c:pt idx="10">
                  <c:v>Unknown</c:v>
                </c:pt>
              </c:strCache>
            </c:strRef>
          </c:cat>
          <c:val>
            <c:numRef>
              <c:f>Graphs!$O$4:$Y$4</c:f>
              <c:numCache>
                <c:formatCode>0.000</c:formatCode>
                <c:ptCount val="11"/>
                <c:pt idx="0">
                  <c:v>6.5563725490196081</c:v>
                </c:pt>
                <c:pt idx="1">
                  <c:v>14.001225490196079</c:v>
                </c:pt>
                <c:pt idx="2">
                  <c:v>0</c:v>
                </c:pt>
                <c:pt idx="3">
                  <c:v>45.465686274509807</c:v>
                </c:pt>
                <c:pt idx="4">
                  <c:v>8.8541666666666661</c:v>
                </c:pt>
                <c:pt idx="5">
                  <c:v>13.633578431372548</c:v>
                </c:pt>
                <c:pt idx="6">
                  <c:v>4.3504901960784315</c:v>
                </c:pt>
                <c:pt idx="7">
                  <c:v>3.8602941176470589</c:v>
                </c:pt>
                <c:pt idx="8">
                  <c:v>0</c:v>
                </c:pt>
                <c:pt idx="9">
                  <c:v>0.70465686274509809</c:v>
                </c:pt>
                <c:pt idx="10">
                  <c:v>2.5735294117647061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F6-4148-ACA0-9F5355273B1D}"/>
            </c:ext>
          </c:extLst>
        </c:ser>
        <c:ser>
          <c:idx val="1"/>
          <c:order val="1"/>
          <c:tx>
            <c:strRef>
              <c:f>Graphs!$N$5</c:f>
              <c:strCache>
                <c:ptCount val="1"/>
                <c:pt idx="0">
                  <c:v>Day_30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Graphs!$O$3:$Y$3</c:f>
              <c:strCache>
                <c:ptCount val="11"/>
                <c:pt idx="0">
                  <c:v>CD4 Naive</c:v>
                </c:pt>
                <c:pt idx="1">
                  <c:v>CD4 Memory</c:v>
                </c:pt>
                <c:pt idx="2">
                  <c:v>CD8 Naive</c:v>
                </c:pt>
                <c:pt idx="3">
                  <c:v>CD8 Effector</c:v>
                </c:pt>
                <c:pt idx="4">
                  <c:v>NK</c:v>
                </c:pt>
                <c:pt idx="5">
                  <c:v>CD14 Mono</c:v>
                </c:pt>
                <c:pt idx="6">
                  <c:v>CD16 Mono</c:v>
                </c:pt>
                <c:pt idx="7">
                  <c:v>B-ALL</c:v>
                </c:pt>
                <c:pt idx="8">
                  <c:v>B-ALL CD19-</c:v>
                </c:pt>
                <c:pt idx="9">
                  <c:v>pDC</c:v>
                </c:pt>
                <c:pt idx="10">
                  <c:v>Unknown</c:v>
                </c:pt>
              </c:strCache>
            </c:strRef>
          </c:cat>
          <c:val>
            <c:numRef>
              <c:f>Graphs!$O$5:$Y$5</c:f>
              <c:numCache>
                <c:formatCode>General</c:formatCode>
                <c:ptCount val="11"/>
                <c:pt idx="0">
                  <c:v>8.9374155785682117</c:v>
                </c:pt>
                <c:pt idx="1">
                  <c:v>17.739756866276451</c:v>
                </c:pt>
                <c:pt idx="2">
                  <c:v>6.7537145429986498E-2</c:v>
                </c:pt>
                <c:pt idx="3">
                  <c:v>19.022962629446194</c:v>
                </c:pt>
                <c:pt idx="4">
                  <c:v>7.2039621791985589</c:v>
                </c:pt>
                <c:pt idx="5">
                  <c:v>25.281404772624942</c:v>
                </c:pt>
                <c:pt idx="6">
                  <c:v>10.715893741557856</c:v>
                </c:pt>
                <c:pt idx="7">
                  <c:v>5.7856821251688428</c:v>
                </c:pt>
                <c:pt idx="8">
                  <c:v>2.2512381809995499E-2</c:v>
                </c:pt>
                <c:pt idx="9">
                  <c:v>1.8009905447996397</c:v>
                </c:pt>
                <c:pt idx="10">
                  <c:v>3.4218820351193155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F6-4148-ACA0-9F5355273B1D}"/>
            </c:ext>
          </c:extLst>
        </c:ser>
        <c:ser>
          <c:idx val="2"/>
          <c:order val="2"/>
          <c:tx>
            <c:strRef>
              <c:f>Graphs!$N$6</c:f>
              <c:strCache>
                <c:ptCount val="1"/>
                <c:pt idx="0">
                  <c:v>Day_60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Graphs!$O$3:$Y$3</c:f>
              <c:strCache>
                <c:ptCount val="11"/>
                <c:pt idx="0">
                  <c:v>CD4 Naive</c:v>
                </c:pt>
                <c:pt idx="1">
                  <c:v>CD4 Memory</c:v>
                </c:pt>
                <c:pt idx="2">
                  <c:v>CD8 Naive</c:v>
                </c:pt>
                <c:pt idx="3">
                  <c:v>CD8 Effector</c:v>
                </c:pt>
                <c:pt idx="4">
                  <c:v>NK</c:v>
                </c:pt>
                <c:pt idx="5">
                  <c:v>CD14 Mono</c:v>
                </c:pt>
                <c:pt idx="6">
                  <c:v>CD16 Mono</c:v>
                </c:pt>
                <c:pt idx="7">
                  <c:v>B-ALL</c:v>
                </c:pt>
                <c:pt idx="8">
                  <c:v>B-ALL CD19-</c:v>
                </c:pt>
                <c:pt idx="9">
                  <c:v>pDC</c:v>
                </c:pt>
                <c:pt idx="10">
                  <c:v>Unknown</c:v>
                </c:pt>
              </c:strCache>
            </c:strRef>
          </c:cat>
          <c:val>
            <c:numRef>
              <c:f>Graphs!$O$6:$Y$6</c:f>
              <c:numCache>
                <c:formatCode>General</c:formatCode>
                <c:ptCount val="11"/>
                <c:pt idx="0">
                  <c:v>22.161480235492011</c:v>
                </c:pt>
                <c:pt idx="1">
                  <c:v>15.993832352116625</c:v>
                </c:pt>
                <c:pt idx="2">
                  <c:v>1.4017381553125876E-2</c:v>
                </c:pt>
                <c:pt idx="3">
                  <c:v>10.499018783291282</c:v>
                </c:pt>
                <c:pt idx="4">
                  <c:v>7.7375946173254837</c:v>
                </c:pt>
                <c:pt idx="5">
                  <c:v>24.109896271376506</c:v>
                </c:pt>
                <c:pt idx="6">
                  <c:v>10.386879730866275</c:v>
                </c:pt>
                <c:pt idx="7">
                  <c:v>3.952901597981497</c:v>
                </c:pt>
                <c:pt idx="8">
                  <c:v>0</c:v>
                </c:pt>
                <c:pt idx="9">
                  <c:v>1.7101205494813569</c:v>
                </c:pt>
                <c:pt idx="10">
                  <c:v>3.4342584805158398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F6-4148-ACA0-9F5355273B1D}"/>
            </c:ext>
          </c:extLst>
        </c:ser>
        <c:ser>
          <c:idx val="3"/>
          <c:order val="3"/>
          <c:tx>
            <c:strRef>
              <c:f>Graphs!$N$7</c:f>
              <c:strCache>
                <c:ptCount val="1"/>
                <c:pt idx="0">
                  <c:v>Day_360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Graphs!$O$3:$Y$3</c:f>
              <c:strCache>
                <c:ptCount val="11"/>
                <c:pt idx="0">
                  <c:v>CD4 Naive</c:v>
                </c:pt>
                <c:pt idx="1">
                  <c:v>CD4 Memory</c:v>
                </c:pt>
                <c:pt idx="2">
                  <c:v>CD8 Naive</c:v>
                </c:pt>
                <c:pt idx="3">
                  <c:v>CD8 Effector</c:v>
                </c:pt>
                <c:pt idx="4">
                  <c:v>NK</c:v>
                </c:pt>
                <c:pt idx="5">
                  <c:v>CD14 Mono</c:v>
                </c:pt>
                <c:pt idx="6">
                  <c:v>CD16 Mono</c:v>
                </c:pt>
                <c:pt idx="7">
                  <c:v>B-ALL</c:v>
                </c:pt>
                <c:pt idx="8">
                  <c:v>B-ALL CD19-</c:v>
                </c:pt>
                <c:pt idx="9">
                  <c:v>pDC</c:v>
                </c:pt>
                <c:pt idx="10">
                  <c:v>Unknown</c:v>
                </c:pt>
              </c:strCache>
            </c:strRef>
          </c:cat>
          <c:val>
            <c:numRef>
              <c:f>Graphs!$O$7:$Y$7</c:f>
              <c:numCache>
                <c:formatCode>General</c:formatCode>
                <c:ptCount val="11"/>
                <c:pt idx="0">
                  <c:v>10.572514083584435</c:v>
                </c:pt>
                <c:pt idx="1">
                  <c:v>6.1574741255076644</c:v>
                </c:pt>
                <c:pt idx="2">
                  <c:v>1.3101008777675881E-2</c:v>
                </c:pt>
                <c:pt idx="3">
                  <c:v>8.5418577230446751</c:v>
                </c:pt>
                <c:pt idx="4">
                  <c:v>1.6245250884318092</c:v>
                </c:pt>
                <c:pt idx="5">
                  <c:v>21.145028167168871</c:v>
                </c:pt>
                <c:pt idx="6">
                  <c:v>19.965937377178044</c:v>
                </c:pt>
                <c:pt idx="7">
                  <c:v>7.6378881173850388</c:v>
                </c:pt>
                <c:pt idx="8">
                  <c:v>0</c:v>
                </c:pt>
                <c:pt idx="9">
                  <c:v>2.305777544870955</c:v>
                </c:pt>
                <c:pt idx="10">
                  <c:v>22.035896764050833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F6-4148-ACA0-9F5355273B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9309792"/>
        <c:axId val="1549522496"/>
      </c:barChart>
      <c:catAx>
        <c:axId val="679309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9522496"/>
        <c:crosses val="autoZero"/>
        <c:auto val="1"/>
        <c:lblAlgn val="ctr"/>
        <c:lblOffset val="100"/>
        <c:noMultiLvlLbl val="0"/>
      </c:catAx>
      <c:valAx>
        <c:axId val="1549522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 Cells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309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0.56516</cdr:x>
      <cdr:y>0.63042</cdr:y>
    </cdr:from>
    <cdr:to>
      <cdr:x>0.60667</cdr:x>
      <cdr:y>0.77704</cdr:y>
    </cdr:to>
    <cdr:cxnSp macro="">
      <cdr:nvCxnSpPr>
        <cdr:cNvPr id="2" name="Straight Arrow Connector 1">
          <a:extLst xmlns:a="http://schemas.openxmlformats.org/drawingml/2006/main">
            <a:ext uri="{FF2B5EF4-FFF2-40B4-BE49-F238E27FC236}">
              <a16:creationId xmlns:a16="http://schemas.microsoft.com/office/drawing/2014/main" id="{F2E82A8A-EABE-21DB-20AF-4CDAAA23E70E}"/>
            </a:ext>
          </a:extLst>
        </cdr:cNvPr>
        <cdr:cNvCxnSpPr/>
      </cdr:nvCxnSpPr>
      <cdr:spPr>
        <a:xfrm xmlns:a="http://schemas.openxmlformats.org/drawingml/2006/main">
          <a:off x="5932055" y="2161694"/>
          <a:ext cx="435712" cy="502766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FF0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0.54926</cdr:x>
      <cdr:y>0.5</cdr:y>
    </cdr:from>
    <cdr:to>
      <cdr:x>0.59578</cdr:x>
      <cdr:y>0.71301</cdr:y>
    </cdr:to>
    <cdr:cxnSp macro="">
      <cdr:nvCxnSpPr>
        <cdr:cNvPr id="2" name="Straight Arrow Connector 1">
          <a:extLst xmlns:a="http://schemas.openxmlformats.org/drawingml/2006/main">
            <a:ext uri="{FF2B5EF4-FFF2-40B4-BE49-F238E27FC236}">
              <a16:creationId xmlns:a16="http://schemas.microsoft.com/office/drawing/2014/main" id="{F2E82A8A-EABE-21DB-20AF-4CDAAA23E70E}"/>
            </a:ext>
          </a:extLst>
        </cdr:cNvPr>
        <cdr:cNvCxnSpPr/>
      </cdr:nvCxnSpPr>
      <cdr:spPr>
        <a:xfrm xmlns:a="http://schemas.openxmlformats.org/drawingml/2006/main" flipV="1">
          <a:off x="5765094" y="1798140"/>
          <a:ext cx="488372" cy="766028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FF0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0.46282</cdr:x>
      <cdr:y>0.44477</cdr:y>
    </cdr:from>
    <cdr:to>
      <cdr:x>0.48918</cdr:x>
      <cdr:y>0.52278</cdr:y>
    </cdr:to>
    <cdr:cxnSp macro="">
      <cdr:nvCxnSpPr>
        <cdr:cNvPr id="5" name="Straight Arrow Connector 4">
          <a:extLst xmlns:a="http://schemas.openxmlformats.org/drawingml/2006/main">
            <a:ext uri="{FF2B5EF4-FFF2-40B4-BE49-F238E27FC236}">
              <a16:creationId xmlns:a16="http://schemas.microsoft.com/office/drawing/2014/main" id="{F2E82A8A-EABE-21DB-20AF-4CDAAA23E70E}"/>
            </a:ext>
          </a:extLst>
        </cdr:cNvPr>
        <cdr:cNvCxnSpPr/>
      </cdr:nvCxnSpPr>
      <cdr:spPr>
        <a:xfrm xmlns:a="http://schemas.openxmlformats.org/drawingml/2006/main" flipV="1">
          <a:off x="4857849" y="1599520"/>
          <a:ext cx="276633" cy="280554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FF0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0.42353</cdr:x>
      <cdr:y>0.59743</cdr:y>
    </cdr:from>
    <cdr:to>
      <cdr:x>0.44637</cdr:x>
      <cdr:y>0.79775</cdr:y>
    </cdr:to>
    <cdr:cxnSp macro="">
      <cdr:nvCxnSpPr>
        <cdr:cNvPr id="9" name="Straight Arrow Connector 8">
          <a:extLst xmlns:a="http://schemas.openxmlformats.org/drawingml/2006/main">
            <a:ext uri="{FF2B5EF4-FFF2-40B4-BE49-F238E27FC236}">
              <a16:creationId xmlns:a16="http://schemas.microsoft.com/office/drawing/2014/main" id="{99E3FF01-B62D-D0C5-5640-4CD28A9FB301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4445448" y="2148532"/>
          <a:ext cx="239697" cy="720384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00B05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0.20266</cdr:x>
      <cdr:y>0.54221</cdr:y>
    </cdr:from>
    <cdr:to>
      <cdr:x>0.22549</cdr:x>
      <cdr:y>0.74253</cdr:y>
    </cdr:to>
    <cdr:cxnSp macro="">
      <cdr:nvCxnSpPr>
        <cdr:cNvPr id="11" name="Straight Arrow Connector 10">
          <a:extLst xmlns:a="http://schemas.openxmlformats.org/drawingml/2006/main">
            <a:ext uri="{FF2B5EF4-FFF2-40B4-BE49-F238E27FC236}">
              <a16:creationId xmlns:a16="http://schemas.microsoft.com/office/drawing/2014/main" id="{0A513870-848C-887A-E12F-4CB5CADCC0CC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2127121" y="1949950"/>
          <a:ext cx="239697" cy="720384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00B05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0.13116</cdr:x>
      <cdr:y>0.4626</cdr:y>
    </cdr:from>
    <cdr:to>
      <cdr:x>0.15399</cdr:x>
      <cdr:y>0.66292</cdr:y>
    </cdr:to>
    <cdr:cxnSp macro="">
      <cdr:nvCxnSpPr>
        <cdr:cNvPr id="12" name="Straight Arrow Connector 11">
          <a:extLst xmlns:a="http://schemas.openxmlformats.org/drawingml/2006/main">
            <a:ext uri="{FF2B5EF4-FFF2-40B4-BE49-F238E27FC236}">
              <a16:creationId xmlns:a16="http://schemas.microsoft.com/office/drawing/2014/main" id="{0A513870-848C-887A-E12F-4CB5CADCC0CC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1376652" y="1663649"/>
          <a:ext cx="239697" cy="720384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00B05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BDAF7-7B14-FA49-AC83-482FFF11F795}" type="datetimeFigureOut">
              <a:rPr lang="en-US" smtClean="0"/>
              <a:t>7/31/23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15800-8C45-F64D-9815-F2F21F2A9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51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Leukemia cells are cancerous blood-making cells, in the bone marrow</a:t>
            </a:r>
          </a:p>
          <a:p>
            <a:r>
              <a:rPr lang="en-US" dirty="0"/>
              <a:t>Leukemia overproliferated immature lymphocytes (lymphoblast)</a:t>
            </a:r>
          </a:p>
          <a:p>
            <a:endParaRPr lang="en-US" dirty="0"/>
          </a:p>
          <a:p>
            <a:r>
              <a:rPr lang="en-US" dirty="0"/>
              <a:t>Reduction in normal blood cells: compromised immune-system, lower oxygen supply, etc.</a:t>
            </a:r>
          </a:p>
          <a:p>
            <a:endParaRPr lang="en-US" dirty="0"/>
          </a:p>
          <a:p>
            <a:r>
              <a:rPr lang="en-US" dirty="0"/>
              <a:t>About 200 life in the US alone</a:t>
            </a:r>
          </a:p>
          <a:p>
            <a:endParaRPr lang="en-US" dirty="0"/>
          </a:p>
          <a:p>
            <a:r>
              <a:rPr lang="en-US" dirty="0"/>
              <a:t>Refractory or Relapsed</a:t>
            </a:r>
          </a:p>
          <a:p>
            <a:endParaRPr lang="en-US" dirty="0"/>
          </a:p>
          <a:p>
            <a:r>
              <a:rPr lang="en-US" dirty="0"/>
              <a:t>Blinatumomab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15800-8C45-F64D-9815-F2F21F2A92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81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LYZ FTH1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33C51-2932-CE4D-BC8E-7A256EDE2E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19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with looking into large scale data set: if you look hard enough, across the 20k genes, somebody is going to be significantly different (by chance)</a:t>
            </a:r>
          </a:p>
          <a:p>
            <a:r>
              <a:rPr lang="en-US" dirty="0"/>
              <a:t>Higher sample count drastically reduce random false-positives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33C51-2932-CE4D-BC8E-7A256EDE2E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1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15800-8C45-F64D-9815-F2F21F2A92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10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OE of CD19 is associated with OE of c-MYC, forming a positive feedback loop: OE downstream effectors, causing over-proliferation</a:t>
            </a:r>
          </a:p>
          <a:p>
            <a:endParaRPr lang="en-US" dirty="0"/>
          </a:p>
          <a:p>
            <a:r>
              <a:rPr lang="en-US" dirty="0" err="1"/>
              <a:t>Immunodepletion</a:t>
            </a:r>
            <a:r>
              <a:rPr lang="en-US" dirty="0"/>
              <a:t> creates prior to CAR-T injection creates space for CAR-T in the lymphoid organs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15800-8C45-F64D-9815-F2F21F2A92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41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15800-8C45-F64D-9815-F2F21F2A92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9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PBMC: Peripheral blood mononuclear cells</a:t>
            </a:r>
          </a:p>
          <a:p>
            <a:endParaRPr lang="en-US" dirty="0"/>
          </a:p>
          <a:p>
            <a:r>
              <a:rPr lang="en-US" dirty="0"/>
              <a:t>I repeated Na’s experiment, made a few minor </a:t>
            </a:r>
            <a:r>
              <a:rPr lang="en-US" dirty="0" err="1"/>
              <a:t>improvments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15800-8C45-F64D-9815-F2F21F2A92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65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15800-8C45-F64D-9815-F2F21F2A92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38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similar cell groups are together</a:t>
            </a:r>
          </a:p>
          <a:p>
            <a:r>
              <a:rPr lang="en-US" dirty="0"/>
              <a:t>Problem: unknown too big, look into; CD8 2 separate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33C51-2932-CE4D-BC8E-7A256EDE2E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11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Absolute number of cell does not matter; we normalize based on total cell count and get a percentage</a:t>
            </a:r>
          </a:p>
          <a:p>
            <a:endParaRPr lang="en-US" dirty="0"/>
          </a:p>
          <a:p>
            <a:r>
              <a:rPr lang="en-US" dirty="0"/>
              <a:t>2 observations</a:t>
            </a:r>
          </a:p>
          <a:p>
            <a:pPr marL="228600" indent="-228600">
              <a:buAutoNum type="arabicParenR"/>
            </a:pPr>
            <a:r>
              <a:rPr lang="en-US" dirty="0"/>
              <a:t>CD8 Effector</a:t>
            </a:r>
          </a:p>
          <a:p>
            <a:pPr marL="228600" indent="-228600">
              <a:buAutoNum type="arabicParenR"/>
            </a:pPr>
            <a:r>
              <a:rPr lang="en-US" dirty="0"/>
              <a:t>Monocytes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33C51-2932-CE4D-BC8E-7A256EDE2E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33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(markers genes that distinguish across the two samples)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33C51-2932-CE4D-BC8E-7A256EDE2E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43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15800-8C45-F64D-9815-F2F21F2A92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9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B4852-FD63-37BB-6F43-3A77BA78F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289E93-3759-B6D5-B1DA-35E1E0A40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507A0-7C77-E5BF-5A77-CC0142C0B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9DA8-5A6C-FA41-9AB0-C6E4E9616F3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6F996-920F-7B93-9336-7E24C1D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48B7F-4B2E-CCF4-0469-B82BF0D2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B6C5-D2EF-274C-864F-01DF571FD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20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EB56-1688-2EBE-B603-0DC7B03B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D3A113-D439-1AAE-9412-9B87A70E4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C18DE-58E7-BF16-CE05-E727DE01C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9DA8-5A6C-FA41-9AB0-C6E4E9616F3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124CC-D032-D938-0893-0C217F5A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55253-56F9-5BC2-44D2-9140B982A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B6C5-D2EF-274C-864F-01DF571FD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76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048F9D-ED07-F173-C770-7F008DB1CD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4B4745-8F62-2E15-0985-7DA1F45ED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324FE-BCB5-3CF0-2999-815D384FD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9DA8-5A6C-FA41-9AB0-C6E4E9616F3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A7D18-F535-B406-8056-8457B5DE2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0FE98-7013-B4F0-1B24-F801FD416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B6C5-D2EF-274C-864F-01DF571FD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15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9D8E-460D-E7BB-EB7F-17D640A0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1C474-FDF3-A49B-0959-1F610684F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F6210-8222-ADC8-6122-AE476225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9DA8-5A6C-FA41-9AB0-C6E4E9616F3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4FD23-FC44-05DF-0330-6CC04F0F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2E8BE-45D2-D66C-F9DB-B8716C54C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B6C5-D2EF-274C-864F-01DF571FD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9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44C5B-6DA1-B3A4-FCAA-8B664048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3B28C-A7C8-D45C-EC68-C4951F0C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14317-4AC6-C2F9-0E6E-42F0CAFC3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9DA8-5A6C-FA41-9AB0-C6E4E9616F3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37FB5-1058-3C51-F422-473C8336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70748-A87A-B816-E473-B6C33598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B6C5-D2EF-274C-864F-01DF571FD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27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8EDE-54F9-EE2A-F3D3-3CC186501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CF563-28C9-BB60-F1DB-D5C4B7D099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027A27-CCF7-6D0D-28D1-FE872CADF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C9F9D-263B-31F2-8053-652B40066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9DA8-5A6C-FA41-9AB0-C6E4E9616F3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E5A63-9A56-B1CC-8EF3-3BBE73E4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A292E-0F44-6F99-C01E-36E50D6B6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B6C5-D2EF-274C-864F-01DF571FD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65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304B6-55E6-BE82-F11A-7AE6E960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219BF-1398-1321-0DEA-C2E953FB4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5346B-658F-1BED-5490-D1ADFEFCD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E4D1B-1E3C-3533-989D-7AA73A3068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87C0C-83D3-C15C-E84A-CFB3E04659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9B248-17FE-EFE8-6E04-15A8B17C1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9DA8-5A6C-FA41-9AB0-C6E4E9616F3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97D7DC-2906-91ED-FF63-4096D9E4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675ECC-F216-C25E-B83C-C71BCB58A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B6C5-D2EF-274C-864F-01DF571FD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3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FB43C-BE90-4231-6C51-905FE4F0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D0C60D-88DD-04BB-233E-D978DB95E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9DA8-5A6C-FA41-9AB0-C6E4E9616F3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8C90F-0D7A-043D-F382-F1FC22A36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058BC-885D-D777-2B4D-09BB75610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B6C5-D2EF-274C-864F-01DF571FD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63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D55D08-FA4B-534E-4CE4-9A77F5ADF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9DA8-5A6C-FA41-9AB0-C6E4E9616F3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1FFFCF-5602-5A89-6656-121BC637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ED94-86DF-39FD-5F16-BF1E797E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B6C5-D2EF-274C-864F-01DF571FD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3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DACB1-7086-8BD7-2679-0BE1C1E3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6377A-119C-57AF-F566-00A2229C4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CDD726-4514-26D0-F916-99213BC16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9AF66-B944-ECD3-3FA2-B1F08D550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9DA8-5A6C-FA41-9AB0-C6E4E9616F3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8A595-8F95-0463-68B3-F7203A75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07F4-E250-9701-414E-19741314D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B6C5-D2EF-274C-864F-01DF571FD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749B-57AD-F5DA-5184-FBCFE787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CFA56B-600B-0131-A5ED-AAF7FF466A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9AA11-F435-E385-B74C-1DFE90326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5BA96-40EE-3B66-85D0-72774C590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9DA8-5A6C-FA41-9AB0-C6E4E9616F3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C410D-C10A-AB75-C4CA-A31CDA47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AE5A9-4F1B-0E6A-A610-71543712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B6C5-D2EF-274C-864F-01DF571FD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2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F1C66E-6125-894A-E719-F3344CDF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0A5F0-24FC-7956-4A11-C2FA2E65D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0F1B6-2321-D091-B80F-B350F0B3E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19DA8-5A6C-FA41-9AB0-C6E4E9616F3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AC217-0B4F-0469-3EC4-87F8DE7B4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379F7-4F3B-77C5-E413-D35222D1C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FB6C5-D2EF-274C-864F-01DF571FD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47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everal&#10;&#10;Description automatically generated">
            <a:extLst>
              <a:ext uri="{FF2B5EF4-FFF2-40B4-BE49-F238E27FC236}">
                <a16:creationId xmlns:a16="http://schemas.microsoft.com/office/drawing/2014/main" id="{265694FA-D9B7-60AE-5B89-04027D1A1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9150" cy="6894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6035FE-7B85-8AAA-A698-418537658060}"/>
              </a:ext>
            </a:extLst>
          </p:cNvPr>
          <p:cNvSpPr txBox="1"/>
          <p:nvPr/>
        </p:nvSpPr>
        <p:spPr>
          <a:xfrm>
            <a:off x="244926" y="1583872"/>
            <a:ext cx="9029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Chimeric T-cell (CAR-T) Immunotherapy on</a:t>
            </a:r>
          </a:p>
          <a:p>
            <a:r>
              <a:rPr lang="en-US" sz="3600" dirty="0">
                <a:solidFill>
                  <a:schemeClr val="bg1"/>
                </a:solidFill>
              </a:rPr>
              <a:t>B-cell Acute Lymphoblastic Leukemia (B-ALL)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3CAAC-4A59-493D-9FB7-D5481CC15EC9}"/>
              </a:ext>
            </a:extLst>
          </p:cNvPr>
          <p:cNvSpPr txBox="1"/>
          <p:nvPr/>
        </p:nvSpPr>
        <p:spPr>
          <a:xfrm>
            <a:off x="244926" y="3124121"/>
            <a:ext cx="9029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Zhaoyang Jia</a:t>
            </a:r>
          </a:p>
        </p:txBody>
      </p:sp>
    </p:spTree>
    <p:extLst>
      <p:ext uri="{BB962C8B-B14F-4D97-AF65-F5344CB8AC3E}">
        <p14:creationId xmlns:p14="http://schemas.microsoft.com/office/powerpoint/2010/main" val="3557034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5800CE-3B22-C90A-A3D4-CC3A5E262E55}"/>
              </a:ext>
            </a:extLst>
          </p:cNvPr>
          <p:cNvSpPr txBox="1"/>
          <p:nvPr/>
        </p:nvSpPr>
        <p:spPr>
          <a:xfrm>
            <a:off x="2486134" y="216591"/>
            <a:ext cx="721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PBMC cell clustering of all patients, after labeling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9BC3F-5420-7B33-29CE-8CBD1D4017D4}"/>
              </a:ext>
            </a:extLst>
          </p:cNvPr>
          <p:cNvSpPr txBox="1"/>
          <p:nvPr/>
        </p:nvSpPr>
        <p:spPr>
          <a:xfrm>
            <a:off x="8109456" y="4837698"/>
            <a:ext cx="31928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Results: all major PBMC cell types are identified, similar cell types are neighbors</a:t>
            </a:r>
          </a:p>
        </p:txBody>
      </p:sp>
      <p:pic>
        <p:nvPicPr>
          <p:cNvPr id="4" name="Picture 3" descr="Map&#10;&#10;Description automatically generated with medium confidence">
            <a:extLst>
              <a:ext uri="{FF2B5EF4-FFF2-40B4-BE49-F238E27FC236}">
                <a16:creationId xmlns:a16="http://schemas.microsoft.com/office/drawing/2014/main" id="{7A0ED934-C8FB-1521-93E1-6C99B37E8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95" y="678256"/>
            <a:ext cx="6203048" cy="608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13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66B79-B310-D98F-38C9-B8C3CF7C9718}"/>
              </a:ext>
            </a:extLst>
          </p:cNvPr>
          <p:cNvSpPr txBox="1"/>
          <p:nvPr/>
        </p:nvSpPr>
        <p:spPr>
          <a:xfrm>
            <a:off x="222755" y="1532343"/>
            <a:ext cx="3192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Method: separate each patient’s cells by the day of collection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A7A90-0C57-6BFC-577B-AFCB21D92B3A}"/>
              </a:ext>
            </a:extLst>
          </p:cNvPr>
          <p:cNvSpPr txBox="1"/>
          <p:nvPr/>
        </p:nvSpPr>
        <p:spPr>
          <a:xfrm>
            <a:off x="222755" y="4910158"/>
            <a:ext cx="3192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Result: Relapsed patient shows their monocytes are diminishing</a:t>
            </a:r>
          </a:p>
        </p:txBody>
      </p:sp>
      <p:pic>
        <p:nvPicPr>
          <p:cNvPr id="12" name="Picture 11" descr="Map&#10;&#10;Description automatically generated with medium confidence">
            <a:extLst>
              <a:ext uri="{FF2B5EF4-FFF2-40B4-BE49-F238E27FC236}">
                <a16:creationId xmlns:a16="http://schemas.microsoft.com/office/drawing/2014/main" id="{5377EDE9-27A0-87F7-86BF-73C419306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70" y="81864"/>
            <a:ext cx="7302843" cy="66942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DCF184-869F-34E9-3D76-2DD3D2075572}"/>
              </a:ext>
            </a:extLst>
          </p:cNvPr>
          <p:cNvSpPr txBox="1"/>
          <p:nvPr/>
        </p:nvSpPr>
        <p:spPr>
          <a:xfrm>
            <a:off x="222755" y="231537"/>
            <a:ext cx="29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Patient 1: Relapsed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F6D843-F43C-6810-8F7D-A837DD288982}"/>
              </a:ext>
            </a:extLst>
          </p:cNvPr>
          <p:cNvSpPr/>
          <p:nvPr/>
        </p:nvSpPr>
        <p:spPr>
          <a:xfrm>
            <a:off x="8093113" y="431478"/>
            <a:ext cx="593687" cy="692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855710-C423-39B1-C75C-88A54DCD0FCC}"/>
              </a:ext>
            </a:extLst>
          </p:cNvPr>
          <p:cNvSpPr/>
          <p:nvPr/>
        </p:nvSpPr>
        <p:spPr>
          <a:xfrm>
            <a:off x="4180140" y="2511532"/>
            <a:ext cx="593687" cy="692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65CD6F-FD60-1DD7-424B-45A331BF3E4A}"/>
              </a:ext>
            </a:extLst>
          </p:cNvPr>
          <p:cNvSpPr/>
          <p:nvPr/>
        </p:nvSpPr>
        <p:spPr>
          <a:xfrm>
            <a:off x="6230568" y="2511532"/>
            <a:ext cx="593687" cy="692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3F087D-C120-A4D0-0AE5-0E88785F0B16}"/>
              </a:ext>
            </a:extLst>
          </p:cNvPr>
          <p:cNvSpPr/>
          <p:nvPr/>
        </p:nvSpPr>
        <p:spPr>
          <a:xfrm>
            <a:off x="8097232" y="2511532"/>
            <a:ext cx="593687" cy="692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7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797694-AA27-E5B8-4C1B-E4FFD25D9262}"/>
              </a:ext>
            </a:extLst>
          </p:cNvPr>
          <p:cNvSpPr txBox="1"/>
          <p:nvPr/>
        </p:nvSpPr>
        <p:spPr>
          <a:xfrm>
            <a:off x="0" y="1388835"/>
            <a:ext cx="3192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Method: separate each patient’s cells by the day of collection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4C5AA-92D0-55E4-FE01-80B7823A972A}"/>
              </a:ext>
            </a:extLst>
          </p:cNvPr>
          <p:cNvSpPr txBox="1"/>
          <p:nvPr/>
        </p:nvSpPr>
        <p:spPr>
          <a:xfrm>
            <a:off x="0" y="4268837"/>
            <a:ext cx="31928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Result: However, Remission patient shows their monocytes are increasing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55A73C54-76AE-D327-2F41-8E84FC7A8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814" y="834081"/>
            <a:ext cx="8896865" cy="5189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3B33FA-E3ED-C529-9565-E4AB2F63D501}"/>
              </a:ext>
            </a:extLst>
          </p:cNvPr>
          <p:cNvSpPr/>
          <p:nvPr/>
        </p:nvSpPr>
        <p:spPr>
          <a:xfrm>
            <a:off x="3784724" y="1189358"/>
            <a:ext cx="737849" cy="898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DFB8F6-F298-34B3-6C23-2B9A635ADBA9}"/>
              </a:ext>
            </a:extLst>
          </p:cNvPr>
          <p:cNvSpPr/>
          <p:nvPr/>
        </p:nvSpPr>
        <p:spPr>
          <a:xfrm>
            <a:off x="6238517" y="1189358"/>
            <a:ext cx="737849" cy="898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E19BE2-6F20-143E-9258-CDCA83751B90}"/>
              </a:ext>
            </a:extLst>
          </p:cNvPr>
          <p:cNvSpPr/>
          <p:nvPr/>
        </p:nvSpPr>
        <p:spPr>
          <a:xfrm>
            <a:off x="8595622" y="1189358"/>
            <a:ext cx="737849" cy="898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FA96E7-1536-FA53-A12D-CA0DCD79ED8A}"/>
              </a:ext>
            </a:extLst>
          </p:cNvPr>
          <p:cNvSpPr/>
          <p:nvPr/>
        </p:nvSpPr>
        <p:spPr>
          <a:xfrm>
            <a:off x="3784723" y="3606638"/>
            <a:ext cx="737849" cy="898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94EA58-9E1A-D3F4-9726-539BD05B82EA}"/>
              </a:ext>
            </a:extLst>
          </p:cNvPr>
          <p:cNvSpPr txBox="1"/>
          <p:nvPr/>
        </p:nvSpPr>
        <p:spPr>
          <a:xfrm>
            <a:off x="222755" y="231537"/>
            <a:ext cx="29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Patient 2: Remission</a:t>
            </a:r>
          </a:p>
        </p:txBody>
      </p:sp>
    </p:spTree>
    <p:extLst>
      <p:ext uri="{BB962C8B-B14F-4D97-AF65-F5344CB8AC3E}">
        <p14:creationId xmlns:p14="http://schemas.microsoft.com/office/powerpoint/2010/main" val="3878849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8469907-5C6A-147F-0940-ADC1B6F96FD8}"/>
              </a:ext>
            </a:extLst>
          </p:cNvPr>
          <p:cNvGraphicFramePr>
            <a:graphicFrameLocks/>
          </p:cNvGraphicFramePr>
          <p:nvPr/>
        </p:nvGraphicFramePr>
        <p:xfrm>
          <a:off x="1695810" y="0"/>
          <a:ext cx="1049619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FF70024-8A95-37FD-2A76-2CAA533F89E7}"/>
              </a:ext>
            </a:extLst>
          </p:cNvPr>
          <p:cNvGraphicFramePr>
            <a:graphicFrameLocks/>
          </p:cNvGraphicFramePr>
          <p:nvPr/>
        </p:nvGraphicFramePr>
        <p:xfrm>
          <a:off x="1695810" y="3265132"/>
          <a:ext cx="10496190" cy="3596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E82A8A-EABE-21DB-20AF-4CDAAA23E70E}"/>
              </a:ext>
            </a:extLst>
          </p:cNvPr>
          <p:cNvCxnSpPr/>
          <p:nvPr/>
        </p:nvCxnSpPr>
        <p:spPr>
          <a:xfrm>
            <a:off x="6691976" y="1776845"/>
            <a:ext cx="561109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E3FF01-B62D-D0C5-5640-4CD28A9FB301}"/>
              </a:ext>
            </a:extLst>
          </p:cNvPr>
          <p:cNvCxnSpPr>
            <a:cxnSpLocks/>
          </p:cNvCxnSpPr>
          <p:nvPr/>
        </p:nvCxnSpPr>
        <p:spPr>
          <a:xfrm>
            <a:off x="5168205" y="3808268"/>
            <a:ext cx="474290" cy="148070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B11B6D-9D1E-8F3E-BD85-E4473B92570C}"/>
              </a:ext>
            </a:extLst>
          </p:cNvPr>
          <p:cNvSpPr txBox="1"/>
          <p:nvPr/>
        </p:nvSpPr>
        <p:spPr>
          <a:xfrm>
            <a:off x="74828" y="309127"/>
            <a:ext cx="16209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Method: Plot the relative percentage of each cell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A7EC1C-6B62-8F26-9BBE-D20CCE95AB3B}"/>
              </a:ext>
            </a:extLst>
          </p:cNvPr>
          <p:cNvSpPr txBox="1"/>
          <p:nvPr/>
        </p:nvSpPr>
        <p:spPr>
          <a:xfrm>
            <a:off x="74828" y="4494067"/>
            <a:ext cx="16209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Question: are there differentially expressed genes in  monocytes</a:t>
            </a:r>
          </a:p>
        </p:txBody>
      </p:sp>
    </p:spTree>
    <p:extLst>
      <p:ext uri="{BB962C8B-B14F-4D97-AF65-F5344CB8AC3E}">
        <p14:creationId xmlns:p14="http://schemas.microsoft.com/office/powerpoint/2010/main" val="4005031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5800CE-3B22-C90A-A3D4-CC3A5E262E55}"/>
              </a:ext>
            </a:extLst>
          </p:cNvPr>
          <p:cNvSpPr txBox="1"/>
          <p:nvPr/>
        </p:nvSpPr>
        <p:spPr>
          <a:xfrm>
            <a:off x="2486134" y="216591"/>
            <a:ext cx="721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PBMC cell clustering of all patients, after labeling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9BC3F-5420-7B33-29CE-8CBD1D4017D4}"/>
              </a:ext>
            </a:extLst>
          </p:cNvPr>
          <p:cNvSpPr txBox="1"/>
          <p:nvPr/>
        </p:nvSpPr>
        <p:spPr>
          <a:xfrm>
            <a:off x="8109456" y="2292206"/>
            <a:ext cx="31928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Psuedo</a:t>
            </a:r>
            <a:r>
              <a:rPr lang="en-US" sz="1600" dirty="0"/>
              <a:t>-bulk RNA analysis</a:t>
            </a:r>
          </a:p>
          <a:p>
            <a:pPr marL="342900" indent="-342900">
              <a:buAutoNum type="arabicParenR"/>
            </a:pPr>
            <a:r>
              <a:rPr lang="en-US" sz="1600" dirty="0"/>
              <a:t>Use the same cell type, different treatment/timepoint: find the DE genes (markers)</a:t>
            </a:r>
          </a:p>
          <a:p>
            <a:pPr marL="342900" indent="-342900">
              <a:buAutoNum type="arabicParenR"/>
            </a:pPr>
            <a:r>
              <a:rPr lang="en-US" sz="1600" dirty="0"/>
              <a:t>Visualize DE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Heat-map: expression level respective to own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Volcano-plot: expression level compared across group</a:t>
            </a:r>
          </a:p>
          <a:p>
            <a:pPr algn="ctr"/>
            <a:endParaRPr lang="en-US" sz="2400" dirty="0"/>
          </a:p>
        </p:txBody>
      </p:sp>
      <p:pic>
        <p:nvPicPr>
          <p:cNvPr id="4" name="Picture 3" descr="Map&#10;&#10;Description automatically generated with medium confidence">
            <a:extLst>
              <a:ext uri="{FF2B5EF4-FFF2-40B4-BE49-F238E27FC236}">
                <a16:creationId xmlns:a16="http://schemas.microsoft.com/office/drawing/2014/main" id="{7A0ED934-C8FB-1521-93E1-6C99B37E8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95" y="678256"/>
            <a:ext cx="6203048" cy="60858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B66C86-DC0A-56B7-A849-3B76F9075566}"/>
              </a:ext>
            </a:extLst>
          </p:cNvPr>
          <p:cNvSpPr/>
          <p:nvPr/>
        </p:nvSpPr>
        <p:spPr>
          <a:xfrm>
            <a:off x="2312857" y="1028721"/>
            <a:ext cx="1109964" cy="948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30FC4-0498-4582-E51F-72943D01457D}"/>
              </a:ext>
            </a:extLst>
          </p:cNvPr>
          <p:cNvSpPr txBox="1"/>
          <p:nvPr/>
        </p:nvSpPr>
        <p:spPr>
          <a:xfrm>
            <a:off x="988062" y="557279"/>
            <a:ext cx="29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Isolate cell type</a:t>
            </a:r>
          </a:p>
        </p:txBody>
      </p:sp>
    </p:spTree>
    <p:extLst>
      <p:ext uri="{BB962C8B-B14F-4D97-AF65-F5344CB8AC3E}">
        <p14:creationId xmlns:p14="http://schemas.microsoft.com/office/powerpoint/2010/main" val="335331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94865F-283B-195E-A5CC-7A3C5E5E0C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03"/>
          <a:stretch/>
        </p:blipFill>
        <p:spPr>
          <a:xfrm>
            <a:off x="2774373" y="1124905"/>
            <a:ext cx="8608368" cy="580851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DD4FC-74BB-DA24-1DB5-B2C089005CDC}"/>
              </a:ext>
            </a:extLst>
          </p:cNvPr>
          <p:cNvCxnSpPr/>
          <p:nvPr/>
        </p:nvCxnSpPr>
        <p:spPr>
          <a:xfrm>
            <a:off x="2774373" y="5320145"/>
            <a:ext cx="0" cy="11949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8D3E773-F035-D951-F462-ACB0ED43B1F3}"/>
              </a:ext>
            </a:extLst>
          </p:cNvPr>
          <p:cNvSpPr txBox="1"/>
          <p:nvPr/>
        </p:nvSpPr>
        <p:spPr>
          <a:xfrm>
            <a:off x="985970" y="5455957"/>
            <a:ext cx="1479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Interferon Stimulating Genes (ISG)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1FB957-0D6F-AF59-E685-DFAECDC2D136}"/>
              </a:ext>
            </a:extLst>
          </p:cNvPr>
          <p:cNvSpPr txBox="1"/>
          <p:nvPr/>
        </p:nvSpPr>
        <p:spPr>
          <a:xfrm>
            <a:off x="3453246" y="755573"/>
            <a:ext cx="147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Relapsed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58C154-DC7E-AA64-B18E-5C06EC28B901}"/>
              </a:ext>
            </a:extLst>
          </p:cNvPr>
          <p:cNvSpPr txBox="1"/>
          <p:nvPr/>
        </p:nvSpPr>
        <p:spPr>
          <a:xfrm>
            <a:off x="6339045" y="755573"/>
            <a:ext cx="147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Remission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2B13F0-BBF0-E334-32BD-BA5CED5E1DAE}"/>
              </a:ext>
            </a:extLst>
          </p:cNvPr>
          <p:cNvCxnSpPr>
            <a:cxnSpLocks/>
          </p:cNvCxnSpPr>
          <p:nvPr/>
        </p:nvCxnSpPr>
        <p:spPr>
          <a:xfrm>
            <a:off x="2774373" y="1295399"/>
            <a:ext cx="0" cy="402474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9EC6A4-6D16-E414-E419-FE369173F8C2}"/>
              </a:ext>
            </a:extLst>
          </p:cNvPr>
          <p:cNvSpPr txBox="1"/>
          <p:nvPr/>
        </p:nvSpPr>
        <p:spPr>
          <a:xfrm>
            <a:off x="985970" y="2828835"/>
            <a:ext cx="1479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Other Potential Targets (not fully listed)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AFCDB1-3313-8C12-E269-19CC1B492AEB}"/>
              </a:ext>
            </a:extLst>
          </p:cNvPr>
          <p:cNvSpPr txBox="1"/>
          <p:nvPr/>
        </p:nvSpPr>
        <p:spPr>
          <a:xfrm>
            <a:off x="3534641" y="216669"/>
            <a:ext cx="5122718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CD14 Monocytes at Day-360 Patient 1 vs. 2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953CE9-78F9-AA26-7825-8F6860D991AF}"/>
              </a:ext>
            </a:extLst>
          </p:cNvPr>
          <p:cNvSpPr txBox="1"/>
          <p:nvPr/>
        </p:nvSpPr>
        <p:spPr>
          <a:xfrm>
            <a:off x="104500" y="267083"/>
            <a:ext cx="23604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Method: Heat map showing the expression level of differentially expressed genes</a:t>
            </a:r>
          </a:p>
        </p:txBody>
      </p:sp>
    </p:spTree>
    <p:extLst>
      <p:ext uri="{BB962C8B-B14F-4D97-AF65-F5344CB8AC3E}">
        <p14:creationId xmlns:p14="http://schemas.microsoft.com/office/powerpoint/2010/main" val="970696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67353C-29C3-5046-4F1F-06A4882AA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88" b="3671"/>
          <a:stretch/>
        </p:blipFill>
        <p:spPr>
          <a:xfrm>
            <a:off x="3534641" y="788368"/>
            <a:ext cx="8052955" cy="5728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2B87C3-084B-91C0-7430-256AEA5E653F}"/>
              </a:ext>
            </a:extLst>
          </p:cNvPr>
          <p:cNvSpPr txBox="1"/>
          <p:nvPr/>
        </p:nvSpPr>
        <p:spPr>
          <a:xfrm>
            <a:off x="3534641" y="37848"/>
            <a:ext cx="5122718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CD16 Monocytes at Day-360 Patient 1 vs. 2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F0E56-0ACE-BA87-B260-FE8574B7ED8D}"/>
              </a:ext>
            </a:extLst>
          </p:cNvPr>
          <p:cNvSpPr txBox="1"/>
          <p:nvPr/>
        </p:nvSpPr>
        <p:spPr>
          <a:xfrm>
            <a:off x="3224646" y="468735"/>
            <a:ext cx="147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Relapsed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5AB63-0801-D364-1740-3E7619E38224}"/>
              </a:ext>
            </a:extLst>
          </p:cNvPr>
          <p:cNvSpPr txBox="1"/>
          <p:nvPr/>
        </p:nvSpPr>
        <p:spPr>
          <a:xfrm>
            <a:off x="6557255" y="468735"/>
            <a:ext cx="147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Remission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85C385-371F-CECD-6575-ECF223765A2F}"/>
              </a:ext>
            </a:extLst>
          </p:cNvPr>
          <p:cNvCxnSpPr/>
          <p:nvPr/>
        </p:nvCxnSpPr>
        <p:spPr>
          <a:xfrm>
            <a:off x="3534641" y="5185063"/>
            <a:ext cx="0" cy="11949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4B3EEE-6C38-D9CA-3E52-AD4324878080}"/>
              </a:ext>
            </a:extLst>
          </p:cNvPr>
          <p:cNvSpPr txBox="1"/>
          <p:nvPr/>
        </p:nvSpPr>
        <p:spPr>
          <a:xfrm>
            <a:off x="1745622" y="5320875"/>
            <a:ext cx="1479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Interferon Stimulating Genes (ISG)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57F9EE-7E64-2B21-B75B-C8406D49C32C}"/>
              </a:ext>
            </a:extLst>
          </p:cNvPr>
          <p:cNvCxnSpPr>
            <a:cxnSpLocks/>
          </p:cNvCxnSpPr>
          <p:nvPr/>
        </p:nvCxnSpPr>
        <p:spPr>
          <a:xfrm>
            <a:off x="3534641" y="1160317"/>
            <a:ext cx="0" cy="402474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4E88EB-6314-F594-9884-F1EEEC56400B}"/>
              </a:ext>
            </a:extLst>
          </p:cNvPr>
          <p:cNvSpPr txBox="1"/>
          <p:nvPr/>
        </p:nvSpPr>
        <p:spPr>
          <a:xfrm>
            <a:off x="1745622" y="2693753"/>
            <a:ext cx="1479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Other Potential Targets (not fully listed)</a:t>
            </a:r>
          </a:p>
        </p:txBody>
      </p:sp>
    </p:spTree>
    <p:extLst>
      <p:ext uri="{BB962C8B-B14F-4D97-AF65-F5344CB8AC3E}">
        <p14:creationId xmlns:p14="http://schemas.microsoft.com/office/powerpoint/2010/main" val="1958302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76A5D4A-6A2B-DD72-54D3-06184A9E9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895" y="4912"/>
            <a:ext cx="8332066" cy="6853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76B4BB-9ED5-B1D2-A9B7-D81C0FD02674}"/>
              </a:ext>
            </a:extLst>
          </p:cNvPr>
          <p:cNvSpPr txBox="1"/>
          <p:nvPr/>
        </p:nvSpPr>
        <p:spPr>
          <a:xfrm>
            <a:off x="338401" y="287865"/>
            <a:ext cx="2360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Method: Volcano plot showing other potential DE genes</a:t>
            </a:r>
          </a:p>
        </p:txBody>
      </p:sp>
    </p:spTree>
    <p:extLst>
      <p:ext uri="{BB962C8B-B14F-4D97-AF65-F5344CB8AC3E}">
        <p14:creationId xmlns:p14="http://schemas.microsoft.com/office/powerpoint/2010/main" val="2129427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2F843CF-234B-BB94-6752-20715B4EC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868" y="174015"/>
            <a:ext cx="7928264" cy="65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45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6AAC5EF6-2CE9-0338-5347-659298367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916"/>
          <a:stretch/>
        </p:blipFill>
        <p:spPr>
          <a:xfrm>
            <a:off x="135080" y="223899"/>
            <a:ext cx="5669973" cy="5509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4D788-3269-A565-2C8C-755DC0A25D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248"/>
          <a:stretch/>
        </p:blipFill>
        <p:spPr>
          <a:xfrm>
            <a:off x="6231080" y="223899"/>
            <a:ext cx="5669973" cy="5475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05B932-C662-160E-9EC6-372861C92F04}"/>
              </a:ext>
            </a:extLst>
          </p:cNvPr>
          <p:cNvSpPr txBox="1"/>
          <p:nvPr/>
        </p:nvSpPr>
        <p:spPr>
          <a:xfrm>
            <a:off x="3616461" y="5813538"/>
            <a:ext cx="5229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Result: Although at Day-360 ISGs have significant DE, at Day-60, none is observed</a:t>
            </a:r>
          </a:p>
        </p:txBody>
      </p:sp>
    </p:spTree>
    <p:extLst>
      <p:ext uri="{BB962C8B-B14F-4D97-AF65-F5344CB8AC3E}">
        <p14:creationId xmlns:p14="http://schemas.microsoft.com/office/powerpoint/2010/main" val="90732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AA449-4D74-57B4-107F-01A4D20A215B}"/>
              </a:ext>
            </a:extLst>
          </p:cNvPr>
          <p:cNvSpPr txBox="1"/>
          <p:nvPr/>
        </p:nvSpPr>
        <p:spPr>
          <a:xfrm>
            <a:off x="312234" y="256477"/>
            <a:ext cx="68702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B-cell Acute Lymphoblastic Leukemia (B-ALL)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Leukemia cells crowd out health bone marrow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Over-proliferation of B-cells, reduction in normal blood cells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20% - 25% of all cancers for children below 19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About 2k-3k cases each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The survival rate has increased to over 90% post mid-2000s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D5749-4D99-EFDB-8FE3-CFB4860E182E}"/>
              </a:ext>
            </a:extLst>
          </p:cNvPr>
          <p:cNvSpPr txBox="1"/>
          <p:nvPr/>
        </p:nvSpPr>
        <p:spPr>
          <a:xfrm>
            <a:off x="9471896" y="6211669"/>
            <a:ext cx="2720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Hucks and Rheingold, 2019</a:t>
            </a:r>
          </a:p>
          <a:p>
            <a:pPr algn="r"/>
            <a:r>
              <a:rPr lang="en-US" dirty="0"/>
              <a:t>Hunger et al., 2013</a:t>
            </a:r>
          </a:p>
        </p:txBody>
      </p:sp>
      <p:pic>
        <p:nvPicPr>
          <p:cNvPr id="1026" name="Picture 2" descr="Leukemia: Symptoms, Signs, Causes, Types &amp; Treatment">
            <a:extLst>
              <a:ext uri="{FF2B5EF4-FFF2-40B4-BE49-F238E27FC236}">
                <a16:creationId xmlns:a16="http://schemas.microsoft.com/office/drawing/2014/main" id="{E12D02A2-6790-8E4D-C413-5C890A207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8" y="3233584"/>
            <a:ext cx="6870232" cy="355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B6F392-969C-D86A-5119-C65FD3FD2C21}"/>
              </a:ext>
            </a:extLst>
          </p:cNvPr>
          <p:cNvSpPr txBox="1"/>
          <p:nvPr/>
        </p:nvSpPr>
        <p:spPr>
          <a:xfrm>
            <a:off x="7044270" y="2423457"/>
            <a:ext cx="4652383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Treatment</a:t>
            </a:r>
          </a:p>
          <a:p>
            <a:pPr marL="457200" indent="-457200">
              <a:buAutoNum type="arabicParenR"/>
            </a:pPr>
            <a:r>
              <a:rPr lang="en-US" sz="2100" dirty="0"/>
              <a:t>Chemotherapy (1 month – 3 years)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10% - 15% refractory/relapsed</a:t>
            </a:r>
          </a:p>
          <a:p>
            <a:pPr marL="457200" indent="-457200">
              <a:buAutoNum type="arabicParenR"/>
            </a:pPr>
            <a:r>
              <a:rPr lang="en-US" sz="2100" dirty="0"/>
              <a:t>Donor stem cell transplant</a:t>
            </a:r>
          </a:p>
          <a:p>
            <a:pPr marL="457200" indent="-457200">
              <a:buAutoNum type="arabicParenR"/>
            </a:pPr>
            <a:r>
              <a:rPr lang="en-US" sz="2100" dirty="0"/>
              <a:t>T-cell Engager Immunotherapy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39% remission rate</a:t>
            </a:r>
          </a:p>
          <a:p>
            <a:pPr marL="457200" indent="-457200">
              <a:buAutoNum type="arabicParenR"/>
            </a:pPr>
            <a:r>
              <a:rPr lang="en-US" sz="2100" dirty="0"/>
              <a:t>CAR-T therapy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81% remission rate (Hucks 2019)</a:t>
            </a:r>
          </a:p>
        </p:txBody>
      </p:sp>
    </p:spTree>
    <p:extLst>
      <p:ext uri="{BB962C8B-B14F-4D97-AF65-F5344CB8AC3E}">
        <p14:creationId xmlns:p14="http://schemas.microsoft.com/office/powerpoint/2010/main" val="28086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17D59-2057-EBF4-3F63-9D915CECE569}"/>
              </a:ext>
            </a:extLst>
          </p:cNvPr>
          <p:cNvSpPr txBox="1"/>
          <p:nvPr/>
        </p:nvSpPr>
        <p:spPr>
          <a:xfrm>
            <a:off x="573232" y="1357856"/>
            <a:ext cx="11045536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1) We identified all major cell types in PBMC samples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2) Found change in monocyte cell counts is related to remission/relapsed patients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3) ISGs are Differentially Expressed in Monocytes between remission/relapsed patients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4) ISG difference is observed in PBMC at Day-360, but not at Day-60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C674C0-924A-B705-D2ED-5F84FB24E81C}"/>
              </a:ext>
            </a:extLst>
          </p:cNvPr>
          <p:cNvSpPr txBox="1"/>
          <p:nvPr/>
        </p:nvSpPr>
        <p:spPr>
          <a:xfrm>
            <a:off x="573232" y="4520046"/>
            <a:ext cx="11045536" cy="156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Discussion: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Consider increasing the single-cell sample number, or verify via other techniques directly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Functional validation of ISGs and upstream gene in mouse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99815B-445C-C889-9192-EA08BCC786DA}"/>
              </a:ext>
            </a:extLst>
          </p:cNvPr>
          <p:cNvSpPr txBox="1"/>
          <p:nvPr/>
        </p:nvSpPr>
        <p:spPr>
          <a:xfrm>
            <a:off x="573232" y="543808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44679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CB5204-3799-F820-D95E-B54EE0A905D7}"/>
              </a:ext>
            </a:extLst>
          </p:cNvPr>
          <p:cNvSpPr txBox="1"/>
          <p:nvPr/>
        </p:nvSpPr>
        <p:spPr>
          <a:xfrm>
            <a:off x="573232" y="543808"/>
            <a:ext cx="1394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Next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7F1AC-EA62-1C66-C052-41E80FCC1486}"/>
              </a:ext>
            </a:extLst>
          </p:cNvPr>
          <p:cNvSpPr txBox="1"/>
          <p:nvPr/>
        </p:nvSpPr>
        <p:spPr>
          <a:xfrm>
            <a:off x="1270346" y="1705231"/>
            <a:ext cx="95041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Monocytes are hard to study in cell culture as they readily differentiate into macrophage and dendritic cells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Can we find DE genes from some t-cell cell type, as they are signal receiver of the monocytes</a:t>
            </a:r>
          </a:p>
        </p:txBody>
      </p:sp>
    </p:spTree>
    <p:extLst>
      <p:ext uri="{BB962C8B-B14F-4D97-AF65-F5344CB8AC3E}">
        <p14:creationId xmlns:p14="http://schemas.microsoft.com/office/powerpoint/2010/main" val="17748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87E1B7-076A-CF70-FA5A-2CB7AEC71BE0}"/>
              </a:ext>
            </a:extLst>
          </p:cNvPr>
          <p:cNvSpPr txBox="1"/>
          <p:nvPr/>
        </p:nvSpPr>
        <p:spPr>
          <a:xfrm>
            <a:off x="573232" y="543808"/>
            <a:ext cx="2585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Acknowledgement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ABD10-4850-13A7-6D65-4B3B0F3B0CDA}"/>
              </a:ext>
            </a:extLst>
          </p:cNvPr>
          <p:cNvSpPr txBox="1"/>
          <p:nvPr/>
        </p:nvSpPr>
        <p:spPr>
          <a:xfrm>
            <a:off x="573232" y="1407300"/>
            <a:ext cx="7641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Thanks to Na’s support</a:t>
            </a:r>
          </a:p>
          <a:p>
            <a:r>
              <a:rPr lang="en-US" sz="2400" dirty="0"/>
              <a:t>Thanks to </a:t>
            </a:r>
            <a:r>
              <a:rPr lang="en-US" sz="2400" dirty="0" err="1"/>
              <a:t>Zhouting</a:t>
            </a:r>
            <a:r>
              <a:rPr lang="en-US" sz="2400" dirty="0"/>
              <a:t> and </a:t>
            </a:r>
            <a:r>
              <a:rPr lang="en-US" sz="2400" dirty="0" err="1"/>
              <a:t>Lingling</a:t>
            </a:r>
            <a:r>
              <a:rPr lang="en-US" sz="2400" dirty="0"/>
              <a:t> for answering my questions</a:t>
            </a:r>
          </a:p>
        </p:txBody>
      </p:sp>
    </p:spTree>
    <p:extLst>
      <p:ext uri="{BB962C8B-B14F-4D97-AF65-F5344CB8AC3E}">
        <p14:creationId xmlns:p14="http://schemas.microsoft.com/office/powerpoint/2010/main" val="2023424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F1F0B-01E8-849C-2E23-AE7F8055641F}"/>
              </a:ext>
            </a:extLst>
          </p:cNvPr>
          <p:cNvSpPr txBox="1"/>
          <p:nvPr/>
        </p:nvSpPr>
        <p:spPr>
          <a:xfrm>
            <a:off x="423747" y="356838"/>
            <a:ext cx="1785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966E3A-78E8-2BBC-49CA-8A0744E4D7A2}"/>
              </a:ext>
            </a:extLst>
          </p:cNvPr>
          <p:cNvSpPr txBox="1"/>
          <p:nvPr/>
        </p:nvSpPr>
        <p:spPr>
          <a:xfrm>
            <a:off x="423747" y="1136308"/>
            <a:ext cx="1040408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Hucks, G. &amp; Rheingold, S. R. The journey to CAR T cell therapy: the pediatric and young adult experience with relapsed or refractory B-ALL. </a:t>
            </a:r>
            <a:r>
              <a:rPr lang="en-US" sz="1600" i="1" dirty="0"/>
              <a:t>Blood Cancer J</a:t>
            </a:r>
            <a:r>
              <a:rPr lang="en-US" sz="1600" dirty="0"/>
              <a:t> </a:t>
            </a:r>
            <a:r>
              <a:rPr lang="en-US" sz="1600" b="1" dirty="0"/>
              <a:t>9</a:t>
            </a:r>
            <a:r>
              <a:rPr lang="en-US" sz="1600" dirty="0"/>
              <a:t>, 10 (2019). </a:t>
            </a:r>
          </a:p>
          <a:p>
            <a:endParaRPr lang="en-US" sz="1600" dirty="0"/>
          </a:p>
          <a:p>
            <a:r>
              <a:rPr lang="en-US" sz="1600" dirty="0"/>
              <a:t>Hunger, S.P., </a:t>
            </a:r>
            <a:r>
              <a:rPr lang="en-US" sz="1600" dirty="0" err="1"/>
              <a:t>Loh</a:t>
            </a:r>
            <a:r>
              <a:rPr lang="en-US" sz="1600" dirty="0"/>
              <a:t>, M.L., Whitlock, J.A., Winick, N.J., Carroll, W.L., </a:t>
            </a:r>
            <a:r>
              <a:rPr lang="en-US" sz="1600" dirty="0" err="1"/>
              <a:t>Devidas</a:t>
            </a:r>
            <a:r>
              <a:rPr lang="en-US" sz="1600" dirty="0"/>
              <a:t>, M., </a:t>
            </a:r>
            <a:r>
              <a:rPr lang="en-US" sz="1600" dirty="0" err="1"/>
              <a:t>Raetz</a:t>
            </a:r>
            <a:r>
              <a:rPr lang="en-US" sz="1600" dirty="0"/>
              <a:t>, E.A. and (2013), Children's Oncology Group's 2013 blueprint for research: acute lymphoblastic leukemia. </a:t>
            </a:r>
            <a:r>
              <a:rPr lang="en-US" sz="1600" dirty="0" err="1"/>
              <a:t>Pediatr</a:t>
            </a:r>
            <a:r>
              <a:rPr lang="en-US" sz="1600" dirty="0"/>
              <a:t>. Blood Cancer, 60: 957-963. https://</a:t>
            </a:r>
            <a:r>
              <a:rPr lang="en-US" sz="1600" dirty="0" err="1"/>
              <a:t>doi.org</a:t>
            </a:r>
            <a:r>
              <a:rPr lang="en-US" sz="1600" dirty="0"/>
              <a:t>/10.1002/pbc.24420</a:t>
            </a:r>
          </a:p>
          <a:p>
            <a:endParaRPr lang="en-US" sz="1600" dirty="0"/>
          </a:p>
          <a:p>
            <a:r>
              <a:rPr lang="en-US" sz="1600" dirty="0"/>
              <a:t>Wang, K., Wei, G. &amp; Liu, D. CD19: a biomarker for B cell development, lymphoma diagnosis and therapy. Exp Hematology Oncol 1, 36 (2012).</a:t>
            </a:r>
          </a:p>
          <a:p>
            <a:endParaRPr lang="en-US" sz="1600" dirty="0"/>
          </a:p>
          <a:p>
            <a:r>
              <a:rPr lang="en-US" sz="1600" dirty="0" err="1"/>
              <a:t>Brentjens</a:t>
            </a:r>
            <a:r>
              <a:rPr lang="en-US" sz="1600" dirty="0"/>
              <a:t>, R. J. et al. Safety and persistence of adoptively transferred autologous CD19-targeted T cells in patients with relapsed or chemotherapy refractory B-cell leukemias. Blood 118, 4817–4828 (2011).</a:t>
            </a:r>
          </a:p>
          <a:p>
            <a:endParaRPr lang="en-US" sz="1600" dirty="0"/>
          </a:p>
          <a:p>
            <a:r>
              <a:rPr lang="en-US" sz="1600" dirty="0"/>
              <a:t>Leukemia: Symptoms, signs, causes, types &amp;amp; treatment. Cleveland Clinic. (n.d.). Retrieved November 14, 2022, from https://</a:t>
            </a:r>
            <a:r>
              <a:rPr lang="en-US" sz="1600" dirty="0" err="1"/>
              <a:t>my.clevelandclinic.org</a:t>
            </a:r>
            <a:r>
              <a:rPr lang="en-US" sz="1600" dirty="0"/>
              <a:t>/health/diseases/4365-leukemia </a:t>
            </a:r>
          </a:p>
          <a:p>
            <a:endParaRPr lang="en-US" sz="1600" dirty="0"/>
          </a:p>
          <a:p>
            <a:r>
              <a:rPr lang="en-US" sz="1600" dirty="0"/>
              <a:t>The Children's Hospital of Philadelphia. (2014, January 28). Acute lymphoblastic leukemia (ALL). Children's Hospital of Philadelphia. Retrieved November 14, 2022, from https://</a:t>
            </a:r>
            <a:r>
              <a:rPr lang="en-US" sz="1600" dirty="0" err="1"/>
              <a:t>www.chop.edu</a:t>
            </a:r>
            <a:r>
              <a:rPr lang="en-US" sz="1600" dirty="0"/>
              <a:t>/conditions-diseases/acute-lymphoblastic-leukemia-all#:~:text=Acute%20lymphoblastic%20leukemia%20(ALL)%2C,year%20in%20the%20United%20States.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6431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9FCC7B4-CC1C-F58A-C33F-DB616E3F1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2998"/>
          <a:stretch/>
        </p:blipFill>
        <p:spPr>
          <a:xfrm>
            <a:off x="0" y="1073335"/>
            <a:ext cx="8686800" cy="5117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B4CE34-E8CF-8570-7826-87188D0D6C40}"/>
              </a:ext>
            </a:extLst>
          </p:cNvPr>
          <p:cNvSpPr txBox="1"/>
          <p:nvPr/>
        </p:nvSpPr>
        <p:spPr>
          <a:xfrm>
            <a:off x="6093542" y="6241515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Hucks and Rheingold, 2019</a:t>
            </a:r>
          </a:p>
          <a:p>
            <a:pPr algn="r"/>
            <a:r>
              <a:rPr lang="en-US" dirty="0"/>
              <a:t>Wang et al., 2012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B7FDC-4295-12FC-361B-91B15FD0E609}"/>
              </a:ext>
            </a:extLst>
          </p:cNvPr>
          <p:cNvSpPr txBox="1"/>
          <p:nvPr/>
        </p:nvSpPr>
        <p:spPr>
          <a:xfrm>
            <a:off x="8686800" y="1493141"/>
            <a:ext cx="3505200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B-ALL CAR-T therapy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tisagenlecleucel (formerly CTL019)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Contains an extracellular domain that recognizes CD19-antigen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CD19 is a B-cell marker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CD19 is not present on hematopoietic stem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05310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tter&#10;&#10;Description automatically generated">
            <a:extLst>
              <a:ext uri="{FF2B5EF4-FFF2-40B4-BE49-F238E27FC236}">
                <a16:creationId xmlns:a16="http://schemas.microsoft.com/office/drawing/2014/main" id="{34791B29-876A-E7AF-B17D-4358C5EC2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38" t="10909" r="11440" b="26818"/>
          <a:stretch/>
        </p:blipFill>
        <p:spPr>
          <a:xfrm>
            <a:off x="2890505" y="332678"/>
            <a:ext cx="5181979" cy="2987127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F079053A-8E35-8A3A-ACFC-4567573ED1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19" t="8788" r="13258" b="31005"/>
          <a:stretch/>
        </p:blipFill>
        <p:spPr>
          <a:xfrm>
            <a:off x="2890505" y="3390668"/>
            <a:ext cx="5148726" cy="28694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F169EB-E5D4-C612-9F66-49E584C80F4F}"/>
              </a:ext>
            </a:extLst>
          </p:cNvPr>
          <p:cNvSpPr txBox="1"/>
          <p:nvPr/>
        </p:nvSpPr>
        <p:spPr>
          <a:xfrm>
            <a:off x="8006267" y="1641575"/>
            <a:ext cx="147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Relapsed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79A4F-5A45-74EC-D776-CA0F7109B764}"/>
              </a:ext>
            </a:extLst>
          </p:cNvPr>
          <p:cNvSpPr txBox="1"/>
          <p:nvPr/>
        </p:nvSpPr>
        <p:spPr>
          <a:xfrm>
            <a:off x="8006267" y="2480690"/>
            <a:ext cx="147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Relapsed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24E714-5D4A-2D29-66CF-B34823B67733}"/>
              </a:ext>
            </a:extLst>
          </p:cNvPr>
          <p:cNvSpPr txBox="1"/>
          <p:nvPr/>
        </p:nvSpPr>
        <p:spPr>
          <a:xfrm>
            <a:off x="8006267" y="4729042"/>
            <a:ext cx="147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Relapsed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1C955-A87E-ACFA-55CA-920E403D143F}"/>
              </a:ext>
            </a:extLst>
          </p:cNvPr>
          <p:cNvSpPr txBox="1"/>
          <p:nvPr/>
        </p:nvSpPr>
        <p:spPr>
          <a:xfrm>
            <a:off x="8006267" y="5494583"/>
            <a:ext cx="147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Relapsed</a:t>
            </a:r>
          </a:p>
        </p:txBody>
      </p:sp>
    </p:spTree>
    <p:extLst>
      <p:ext uri="{BB962C8B-B14F-4D97-AF65-F5344CB8AC3E}">
        <p14:creationId xmlns:p14="http://schemas.microsoft.com/office/powerpoint/2010/main" val="107184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AD5E2E2-289E-1BCB-BA6D-2897378B7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6" y="2005447"/>
            <a:ext cx="6001563" cy="26522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57FCF1-ADFE-B1AF-67A9-C63FA1FECBF8}"/>
              </a:ext>
            </a:extLst>
          </p:cNvPr>
          <p:cNvSpPr txBox="1"/>
          <p:nvPr/>
        </p:nvSpPr>
        <p:spPr>
          <a:xfrm>
            <a:off x="10566383" y="6214460"/>
            <a:ext cx="146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Na’s Figures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91284-E165-59EB-8796-8CEDAD40094C}"/>
              </a:ext>
            </a:extLst>
          </p:cNvPr>
          <p:cNvSpPr txBox="1"/>
          <p:nvPr/>
        </p:nvSpPr>
        <p:spPr>
          <a:xfrm>
            <a:off x="2521527" y="473933"/>
            <a:ext cx="7148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Question: Why CART-therapy works on some patient, but not others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CEBB54-B4C6-2D03-7B10-68C0892E73C2}"/>
              </a:ext>
            </a:extLst>
          </p:cNvPr>
          <p:cNvGrpSpPr/>
          <p:nvPr/>
        </p:nvGrpSpPr>
        <p:grpSpPr>
          <a:xfrm>
            <a:off x="5943599" y="1819291"/>
            <a:ext cx="5849759" cy="3484259"/>
            <a:chOff x="5943599" y="1819291"/>
            <a:chExt cx="5849759" cy="3484259"/>
          </a:xfrm>
        </p:grpSpPr>
        <p:pic>
          <p:nvPicPr>
            <p:cNvPr id="8" name="Picture 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A820DAB9-7666-FDA3-44DD-56F3BD0C3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5999" y="1819291"/>
              <a:ext cx="5697359" cy="3484259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17BFC5A-F75E-FDBF-1B4A-AFE75E558AD5}"/>
                </a:ext>
              </a:extLst>
            </p:cNvPr>
            <p:cNvSpPr/>
            <p:nvPr/>
          </p:nvSpPr>
          <p:spPr>
            <a:xfrm>
              <a:off x="5943599" y="1819291"/>
              <a:ext cx="4998028" cy="17967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CA5A599-FC20-52F2-5B72-FD33BE7E8B68}"/>
              </a:ext>
            </a:extLst>
          </p:cNvPr>
          <p:cNvSpPr txBox="1"/>
          <p:nvPr/>
        </p:nvSpPr>
        <p:spPr>
          <a:xfrm>
            <a:off x="2521526" y="5358212"/>
            <a:ext cx="7148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Method: compare relapsed vs. remission patient’s </a:t>
            </a:r>
          </a:p>
          <a:p>
            <a:pPr marL="457200" indent="-457200" algn="ctr">
              <a:buAutoNum type="arabicParenR"/>
            </a:pPr>
            <a:r>
              <a:rPr lang="en-US" sz="2400" dirty="0"/>
              <a:t>PBMC cell counts by different cell types, and</a:t>
            </a:r>
          </a:p>
          <a:p>
            <a:pPr marL="457200" indent="-457200" algn="ctr">
              <a:buAutoNum type="arabicParenR"/>
            </a:pPr>
            <a:r>
              <a:rPr lang="en-US" sz="2400" dirty="0"/>
              <a:t>differential expression of genes in the same cell type</a:t>
            </a:r>
          </a:p>
        </p:txBody>
      </p:sp>
    </p:spTree>
    <p:extLst>
      <p:ext uri="{BB962C8B-B14F-4D97-AF65-F5344CB8AC3E}">
        <p14:creationId xmlns:p14="http://schemas.microsoft.com/office/powerpoint/2010/main" val="304221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C5A4E8B-FEA9-AF4E-87B3-E414B1764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58"/>
          <a:stretch/>
        </p:blipFill>
        <p:spPr>
          <a:xfrm>
            <a:off x="4234912" y="0"/>
            <a:ext cx="606333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58C410-8EBA-E2B8-A762-83730BAE6A9A}"/>
              </a:ext>
            </a:extLst>
          </p:cNvPr>
          <p:cNvSpPr txBox="1"/>
          <p:nvPr/>
        </p:nvSpPr>
        <p:spPr>
          <a:xfrm>
            <a:off x="284813" y="4656188"/>
            <a:ext cx="4234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Pre-filter: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remove %mitochondria &gt; 15%</a:t>
            </a:r>
          </a:p>
        </p:txBody>
      </p:sp>
    </p:spTree>
    <p:extLst>
      <p:ext uri="{BB962C8B-B14F-4D97-AF65-F5344CB8AC3E}">
        <p14:creationId xmlns:p14="http://schemas.microsoft.com/office/powerpoint/2010/main" val="26102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82CBBB7-F91C-A563-4904-B4DD31F23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90"/>
          <a:stretch/>
        </p:blipFill>
        <p:spPr>
          <a:xfrm>
            <a:off x="444184" y="949731"/>
            <a:ext cx="5236565" cy="5891135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7E018EE-D41F-5F51-0ECD-71795E3927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043"/>
          <a:stretch/>
        </p:blipFill>
        <p:spPr>
          <a:xfrm>
            <a:off x="6511251" y="949731"/>
            <a:ext cx="5236565" cy="5908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D23C3E-F801-6747-E0DC-A15A5EB13F72}"/>
              </a:ext>
            </a:extLst>
          </p:cNvPr>
          <p:cNvSpPr txBox="1"/>
          <p:nvPr/>
        </p:nvSpPr>
        <p:spPr>
          <a:xfrm>
            <a:off x="945010" y="118734"/>
            <a:ext cx="4234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Remove #unique RNA &lt; 200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CBC50-2A15-72FD-A9FC-3633D3E722F4}"/>
              </a:ext>
            </a:extLst>
          </p:cNvPr>
          <p:cNvSpPr txBox="1"/>
          <p:nvPr/>
        </p:nvSpPr>
        <p:spPr>
          <a:xfrm>
            <a:off x="7012080" y="118734"/>
            <a:ext cx="4234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Remove total RNA &gt; 7500</a:t>
            </a:r>
          </a:p>
        </p:txBody>
      </p:sp>
    </p:spTree>
    <p:extLst>
      <p:ext uri="{BB962C8B-B14F-4D97-AF65-F5344CB8AC3E}">
        <p14:creationId xmlns:p14="http://schemas.microsoft.com/office/powerpoint/2010/main" val="239296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7BC44B-D139-930E-B825-B7A8060A0C7F}"/>
              </a:ext>
            </a:extLst>
          </p:cNvPr>
          <p:cNvSpPr txBox="1"/>
          <p:nvPr/>
        </p:nvSpPr>
        <p:spPr>
          <a:xfrm>
            <a:off x="2486135" y="422760"/>
            <a:ext cx="721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PBMC cell clustering of all patients, before labeling</a:t>
            </a:r>
          </a:p>
        </p:txBody>
      </p:sp>
      <p:pic>
        <p:nvPicPr>
          <p:cNvPr id="4" name="Picture 3" descr="Map&#10;&#10;Description automatically generated with medium confidence">
            <a:extLst>
              <a:ext uri="{FF2B5EF4-FFF2-40B4-BE49-F238E27FC236}">
                <a16:creationId xmlns:a16="http://schemas.microsoft.com/office/drawing/2014/main" id="{2C99D708-B6AD-3231-3A06-1089CAFEE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468" y="884425"/>
            <a:ext cx="6109064" cy="599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22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CE99EB1-1292-E9C3-25B8-49EA5B6E5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11882"/>
              </p:ext>
            </p:extLst>
          </p:nvPr>
        </p:nvGraphicFramePr>
        <p:xfrm>
          <a:off x="282596" y="658373"/>
          <a:ext cx="5569527" cy="619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447">
                  <a:extLst>
                    <a:ext uri="{9D8B030D-6E8A-4147-A177-3AD203B41FA5}">
                      <a16:colId xmlns:a16="http://schemas.microsoft.com/office/drawing/2014/main" val="468204093"/>
                    </a:ext>
                  </a:extLst>
                </a:gridCol>
                <a:gridCol w="2635901">
                  <a:extLst>
                    <a:ext uri="{9D8B030D-6E8A-4147-A177-3AD203B41FA5}">
                      <a16:colId xmlns:a16="http://schemas.microsoft.com/office/drawing/2014/main" val="1817168973"/>
                    </a:ext>
                  </a:extLst>
                </a:gridCol>
                <a:gridCol w="1581179">
                  <a:extLst>
                    <a:ext uri="{9D8B030D-6E8A-4147-A177-3AD203B41FA5}">
                      <a16:colId xmlns:a16="http://schemas.microsoft.com/office/drawing/2014/main" val="2746997274"/>
                    </a:ext>
                  </a:extLst>
                </a:gridCol>
              </a:tblGrid>
              <a:tr h="565890">
                <a:tc>
                  <a:txBody>
                    <a:bodyPr/>
                    <a:lstStyle/>
                    <a:p>
                      <a:r>
                        <a:rPr lang="en-US" sz="1600" dirty="0"/>
                        <a:t>Identified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Alt.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Markers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496964"/>
                  </a:ext>
                </a:extLst>
              </a:tr>
              <a:tr h="565890">
                <a:tc>
                  <a:txBody>
                    <a:bodyPr/>
                    <a:lstStyle/>
                    <a:p>
                      <a:r>
                        <a:rPr lang="en-US" sz="1600" dirty="0"/>
                        <a:t>CD8 Effector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CD8+ Cytotoxic T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NKG7, GZMB, CD3E, CD8A,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163094"/>
                  </a:ext>
                </a:extLst>
              </a:tr>
              <a:tr h="565890">
                <a:tc>
                  <a:txBody>
                    <a:bodyPr/>
                    <a:lstStyle/>
                    <a:p>
                      <a:r>
                        <a:rPr lang="en-US" sz="1600" dirty="0"/>
                        <a:t>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Natural Killer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NKG7, GZMB, CD3E,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513775"/>
                  </a:ext>
                </a:extLst>
              </a:tr>
              <a:tr h="565890">
                <a:tc>
                  <a:txBody>
                    <a:bodyPr/>
                    <a:lstStyle/>
                    <a:p>
                      <a:r>
                        <a:rPr lang="en-US" sz="1600" dirty="0"/>
                        <a:t>CD4 Naive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CD4 naïve /central memory (</a:t>
                      </a:r>
                      <a:r>
                        <a:rPr lang="en-US" sz="1600" dirty="0" err="1"/>
                        <a:t>Tcm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CCR7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766363"/>
                  </a:ext>
                </a:extLst>
              </a:tr>
              <a:tr h="565890">
                <a:tc>
                  <a:txBody>
                    <a:bodyPr/>
                    <a:lstStyle/>
                    <a:p>
                      <a:r>
                        <a:rPr lang="en-US" sz="1600" dirty="0"/>
                        <a:t>CD4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CD4 Effector (</a:t>
                      </a:r>
                      <a:r>
                        <a:rPr lang="en-US" sz="1600" dirty="0" err="1"/>
                        <a:t>Tem</a:t>
                      </a:r>
                      <a:r>
                        <a:rPr lang="en-US" sz="1600" dirty="0"/>
                        <a:t>)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IL7R, GZMK, CCR7-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790223"/>
                  </a:ext>
                </a:extLst>
              </a:tr>
              <a:tr h="565890">
                <a:tc>
                  <a:txBody>
                    <a:bodyPr/>
                    <a:lstStyle/>
                    <a:p>
                      <a:r>
                        <a:rPr lang="en-US" sz="1600" dirty="0"/>
                        <a:t>CD8 Naive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CD8 naïve /central memory (</a:t>
                      </a:r>
                      <a:r>
                        <a:rPr lang="en-US" sz="1600" dirty="0" err="1"/>
                        <a:t>Tcm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CCR7, CD8A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426702"/>
                  </a:ext>
                </a:extLst>
              </a:tr>
              <a:tr h="338371">
                <a:tc>
                  <a:txBody>
                    <a:bodyPr/>
                    <a:lstStyle/>
                    <a:p>
                      <a:r>
                        <a:rPr lang="en-US" sz="1600" dirty="0"/>
                        <a:t>CD14 Mono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CD16 - Monocyte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LYZ, CD14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608693"/>
                  </a:ext>
                </a:extLst>
              </a:tr>
              <a:tr h="682721">
                <a:tc>
                  <a:txBody>
                    <a:bodyPr/>
                    <a:lstStyle/>
                    <a:p>
                      <a:r>
                        <a:rPr lang="en-US" sz="1600" dirty="0"/>
                        <a:t>CD16 Mono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CD16 + Monocyte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LYZ, MS4A7, FCGR3A/CD16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537643"/>
                  </a:ext>
                </a:extLst>
              </a:tr>
              <a:tr h="3383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pDC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Plasmacytoid dendritic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IL3RA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810163"/>
                  </a:ext>
                </a:extLst>
              </a:tr>
              <a:tr h="682721">
                <a:tc>
                  <a:txBody>
                    <a:bodyPr/>
                    <a:lstStyle/>
                    <a:p>
                      <a:r>
                        <a:rPr lang="en-US" sz="1600" dirty="0"/>
                        <a:t>B-ALL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Acute lymphoblastic leukemia B-cells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CD19, CD22, CD79A, CD79B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000088"/>
                  </a:ext>
                </a:extLst>
              </a:tr>
              <a:tr h="682721">
                <a:tc>
                  <a:txBody>
                    <a:bodyPr/>
                    <a:lstStyle/>
                    <a:p>
                      <a:r>
                        <a:rPr lang="en-US" sz="1600" dirty="0"/>
                        <a:t>B-ALL CD19-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Acute lymphoblastic leukemia B-cells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CD19-, CD22, CD79A, CD79B,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4210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8F406F4-9D67-5AC1-9A8B-93A669ABE022}"/>
              </a:ext>
            </a:extLst>
          </p:cNvPr>
          <p:cNvSpPr txBox="1"/>
          <p:nvPr/>
        </p:nvSpPr>
        <p:spPr>
          <a:xfrm>
            <a:off x="2069195" y="95080"/>
            <a:ext cx="714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Method: Annotate each cluster by marker genes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8A74B09-5EE6-29B6-436B-9FE1A55BB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78" y="658374"/>
            <a:ext cx="4786862" cy="619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96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</TotalTime>
  <Words>1226</Words>
  <Application>Microsoft Macintosh PowerPoint</Application>
  <PresentationFormat>Widescreen</PresentationFormat>
  <Paragraphs>173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Zhaoyang Jia</dc:creator>
  <cp:lastModifiedBy>Jiayu Chen</cp:lastModifiedBy>
  <cp:revision>6</cp:revision>
  <dcterms:created xsi:type="dcterms:W3CDTF">2022-11-14T10:55:32Z</dcterms:created>
  <dcterms:modified xsi:type="dcterms:W3CDTF">2023-07-31T18:04:57Z</dcterms:modified>
</cp:coreProperties>
</file>